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DM Sans Bold" panose="02020500000000000000" charset="0"/>
      <p:regular r:id="rId6"/>
    </p:embeddedFont>
    <p:embeddedFont>
      <p:font typeface="DM Sans" panose="02020500000000000000" charset="0"/>
      <p:regular r:id="rId7"/>
    </p:embeddedFont>
    <p:embeddedFont>
      <p:font typeface="Arimo Bold" panose="02020500000000000000" charset="0"/>
      <p:regular r:id="rId8"/>
    </p:embeddedFont>
    <p:embeddedFont>
      <p:font typeface="Noto Sans T Chinese" panose="02020500000000000000" charset="-12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jpeg>
</file>

<file path=ppt/media/image7.jpeg>
</file>

<file path=ppt/media/image7.sv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463" y="2510"/>
            <a:ext cx="18279075" cy="10281980"/>
            <a:chOff x="0" y="0"/>
            <a:chExt cx="2533492" cy="142508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33492" cy="1425089"/>
            </a:xfrm>
            <a:custGeom>
              <a:avLst/>
              <a:gdLst/>
              <a:ahLst/>
              <a:cxnLst/>
              <a:rect l="l" t="t" r="r" b="b"/>
              <a:pathLst>
                <a:path w="2533492" h="1425089">
                  <a:moveTo>
                    <a:pt x="0" y="0"/>
                  </a:moveTo>
                  <a:lnTo>
                    <a:pt x="2533492" y="0"/>
                  </a:lnTo>
                  <a:lnTo>
                    <a:pt x="2533492" y="1425089"/>
                  </a:lnTo>
                  <a:lnTo>
                    <a:pt x="0" y="1425089"/>
                  </a:lnTo>
                  <a:close/>
                </a:path>
              </a:pathLst>
            </a:custGeom>
            <a:solidFill>
              <a:srgbClr val="2B2024">
                <a:alpha val="87843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32661" y="8055132"/>
            <a:ext cx="6377929" cy="595155"/>
            <a:chOff x="0" y="0"/>
            <a:chExt cx="8503905" cy="793539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43766" cy="757051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 cstate="print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166354" y="0"/>
              <a:ext cx="853016" cy="757051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7" cstate="print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3841957" y="0"/>
              <a:ext cx="2025556" cy="757051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9" cstate="print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rcRect/>
            <a:stretch>
              <a:fillRect/>
            </a:stretch>
          </p:blipFill>
          <p:spPr>
            <a:xfrm>
              <a:off x="6690101" y="0"/>
              <a:ext cx="1813804" cy="793539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028700" y="4376129"/>
            <a:ext cx="9723979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599"/>
              </a:lnSpc>
              <a:spcBef>
                <a:spcPct val="0"/>
              </a:spcBef>
            </a:pPr>
            <a:r>
              <a:rPr lang="en-US" sz="9000" b="1" dirty="0" err="1">
                <a:solidFill>
                  <a:srgbClr val="FFFFFF"/>
                </a:solidFill>
                <a:ea typeface="DM Sans Bold"/>
              </a:rPr>
              <a:t>高雄歷年交通事故</a:t>
            </a:r>
            <a:endParaRPr lang="en-US" sz="9000" b="1" dirty="0">
              <a:solidFill>
                <a:srgbClr val="FFFFFF"/>
              </a:solidFill>
              <a:ea typeface="DM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074871" y="3858868"/>
            <a:ext cx="4813003" cy="272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第四組</a:t>
            </a:r>
            <a:endParaRPr lang="en-US" sz="2247" b="1" spc="80" dirty="0">
              <a:solidFill>
                <a:srgbClr val="FFFFFF"/>
              </a:solidFill>
              <a:ea typeface="DM Sans"/>
            </a:endParaRPr>
          </a:p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林軒豪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環安二甲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C110107160</a:t>
            </a:r>
          </a:p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林暐捷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資管二乙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C110118220</a:t>
            </a:r>
          </a:p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白宇廷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資管二乙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C110118250</a:t>
            </a:r>
          </a:p>
          <a:p>
            <a:pPr>
              <a:lnSpc>
                <a:spcPts val="3551"/>
              </a:lnSpc>
            </a:pP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黃紹淵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80" dirty="0" err="1">
                <a:solidFill>
                  <a:srgbClr val="FFFFFF"/>
                </a:solidFill>
                <a:ea typeface="DM Sans"/>
              </a:rPr>
              <a:t>四半二甲</a:t>
            </a:r>
            <a:r>
              <a:rPr lang="en-US" sz="2247" b="1" spc="80" dirty="0">
                <a:solidFill>
                  <a:srgbClr val="FFFFFF"/>
                </a:solidFill>
                <a:ea typeface="DM Sans"/>
              </a:rPr>
              <a:t> C110187134</a:t>
            </a:r>
          </a:p>
          <a:p>
            <a:pPr>
              <a:lnSpc>
                <a:spcPts val="3551"/>
              </a:lnSpc>
            </a:pPr>
            <a:r>
              <a:rPr lang="en-US" sz="2247" b="1" spc="155" dirty="0" err="1">
                <a:solidFill>
                  <a:srgbClr val="FFFFFF"/>
                </a:solidFill>
                <a:ea typeface="DM Sans"/>
              </a:rPr>
              <a:t>王昱琪</a:t>
            </a:r>
            <a:r>
              <a:rPr lang="en-US" sz="2247" b="1" spc="155" dirty="0">
                <a:solidFill>
                  <a:srgbClr val="FFFFFF"/>
                </a:solidFill>
                <a:ea typeface="DM Sans"/>
              </a:rPr>
              <a:t> </a:t>
            </a:r>
            <a:r>
              <a:rPr lang="en-US" sz="2247" b="1" spc="155" dirty="0" err="1">
                <a:solidFill>
                  <a:srgbClr val="FFFFFF"/>
                </a:solidFill>
                <a:ea typeface="DM Sans"/>
              </a:rPr>
              <a:t>電通一甲</a:t>
            </a:r>
            <a:r>
              <a:rPr lang="en-US" sz="2247" b="1" spc="155" dirty="0">
                <a:solidFill>
                  <a:srgbClr val="FFFFFF"/>
                </a:solidFill>
                <a:ea typeface="DM Sans"/>
              </a:rPr>
              <a:t> C111110144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2818349"/>
            <a:ext cx="7139434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b="1" dirty="0" err="1">
                <a:solidFill>
                  <a:srgbClr val="FFFFFF"/>
                </a:solidFill>
                <a:ea typeface="Arimo Bold"/>
              </a:rPr>
              <a:t>博雅</a:t>
            </a:r>
            <a:r>
              <a:rPr lang="en-US" sz="3999" b="1" dirty="0">
                <a:solidFill>
                  <a:srgbClr val="FFFFFF"/>
                </a:solidFill>
                <a:ea typeface="Arimo Bold"/>
              </a:rPr>
              <a:t>(</a:t>
            </a:r>
            <a:r>
              <a:rPr lang="en-US" sz="3999" b="1" dirty="0" err="1">
                <a:solidFill>
                  <a:srgbClr val="FFFFFF"/>
                </a:solidFill>
                <a:ea typeface="Arimo Bold"/>
              </a:rPr>
              <a:t>科技</a:t>
            </a:r>
            <a:r>
              <a:rPr lang="en-US" sz="3999" b="1" dirty="0">
                <a:solidFill>
                  <a:srgbClr val="FFFFFF"/>
                </a:solidFill>
                <a:ea typeface="Arimo Bold"/>
              </a:rPr>
              <a:t>)</a:t>
            </a:r>
            <a:r>
              <a:rPr lang="en-US" sz="3999" b="1" dirty="0" err="1">
                <a:solidFill>
                  <a:srgbClr val="FFFFFF"/>
                </a:solidFill>
                <a:ea typeface="Arimo Bold"/>
              </a:rPr>
              <a:t>Python資料分析實作</a:t>
            </a:r>
            <a:endParaRPr lang="en-US" sz="3999" b="1" dirty="0">
              <a:solidFill>
                <a:srgbClr val="FFFFFF"/>
              </a:solidFill>
              <a:ea typeface="Arimo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26533" y="1566607"/>
            <a:ext cx="8378108" cy="7153786"/>
            <a:chOff x="0" y="0"/>
            <a:chExt cx="11170811" cy="953838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1170811" cy="9538382"/>
              <a:chOff x="0" y="0"/>
              <a:chExt cx="3057849" cy="261099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3057849" cy="2610995"/>
              </a:xfrm>
              <a:custGeom>
                <a:avLst/>
                <a:gdLst/>
                <a:ahLst/>
                <a:cxnLst/>
                <a:rect l="l" t="t" r="r" b="b"/>
                <a:pathLst>
                  <a:path w="3057849" h="2610995">
                    <a:moveTo>
                      <a:pt x="0" y="0"/>
                    </a:moveTo>
                    <a:lnTo>
                      <a:pt x="3057849" y="0"/>
                    </a:lnTo>
                    <a:lnTo>
                      <a:pt x="3057849" y="2610995"/>
                    </a:lnTo>
                    <a:lnTo>
                      <a:pt x="0" y="2610995"/>
                    </a:lnTo>
                    <a:close/>
                  </a:path>
                </a:pathLst>
              </a:custGeom>
              <a:solidFill>
                <a:srgbClr val="A80038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241177" y="278903"/>
              <a:ext cx="10688456" cy="8980577"/>
              <a:chOff x="0" y="0"/>
              <a:chExt cx="3021849" cy="2538996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3021849" cy="2538996"/>
              </a:xfrm>
              <a:custGeom>
                <a:avLst/>
                <a:gdLst/>
                <a:ahLst/>
                <a:cxnLst/>
                <a:rect l="l" t="t" r="r" b="b"/>
                <a:pathLst>
                  <a:path w="3021849" h="2538996">
                    <a:moveTo>
                      <a:pt x="0" y="0"/>
                    </a:moveTo>
                    <a:lnTo>
                      <a:pt x="3021849" y="0"/>
                    </a:lnTo>
                    <a:lnTo>
                      <a:pt x="3021849" y="2538996"/>
                    </a:lnTo>
                    <a:lnTo>
                      <a:pt x="0" y="253899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id="7" name="TextBox 7"/>
          <p:cNvSpPr txBox="1"/>
          <p:nvPr/>
        </p:nvSpPr>
        <p:spPr>
          <a:xfrm>
            <a:off x="993186" y="2165291"/>
            <a:ext cx="7244803" cy="1036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4"/>
              </a:lnSpc>
            </a:pPr>
            <a:r>
              <a:rPr lang="en-US" sz="6321" b="1" dirty="0" err="1">
                <a:solidFill>
                  <a:srgbClr val="000000"/>
                </a:solidFill>
                <a:ea typeface="DM Sans Bold"/>
              </a:rPr>
              <a:t>分工</a:t>
            </a:r>
            <a:endParaRPr lang="en-US" sz="6321" b="1" dirty="0">
              <a:solidFill>
                <a:srgbClr val="000000"/>
              </a:solidFill>
              <a:ea typeface="DM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93186" y="3349981"/>
            <a:ext cx="6974566" cy="2969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740"/>
              </a:lnSpc>
              <a:buFont typeface="Arial"/>
              <a:buChar char="•"/>
            </a:pP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林軒豪</a:t>
            </a:r>
            <a:r>
              <a:rPr lang="en-US" sz="3000" b="1" dirty="0">
                <a:solidFill>
                  <a:srgbClr val="000000"/>
                </a:solidFill>
                <a:ea typeface="DM Sans"/>
              </a:rPr>
              <a:t> : </a:t>
            </a: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資料整理+處理</a:t>
            </a:r>
            <a:endParaRPr lang="en-US" sz="3000" b="1" dirty="0">
              <a:solidFill>
                <a:srgbClr val="000000"/>
              </a:solidFill>
              <a:ea typeface="DM Sans"/>
            </a:endParaRPr>
          </a:p>
          <a:p>
            <a:pPr marL="647700" lvl="1" indent="-323850">
              <a:lnSpc>
                <a:spcPts val="4740"/>
              </a:lnSpc>
              <a:buFont typeface="Arial"/>
              <a:buChar char="•"/>
            </a:pP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林暐捷</a:t>
            </a:r>
            <a:r>
              <a:rPr lang="en-US" sz="3000" b="1" dirty="0">
                <a:solidFill>
                  <a:srgbClr val="000000"/>
                </a:solidFill>
                <a:ea typeface="DM Sans"/>
              </a:rPr>
              <a:t> : </a:t>
            </a: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後端</a:t>
            </a:r>
            <a:endParaRPr lang="en-US" sz="3000" b="1" dirty="0">
              <a:solidFill>
                <a:srgbClr val="000000"/>
              </a:solidFill>
              <a:ea typeface="DM Sans"/>
            </a:endParaRPr>
          </a:p>
          <a:p>
            <a:pPr marL="647700" lvl="1" indent="-323850">
              <a:lnSpc>
                <a:spcPts val="4740"/>
              </a:lnSpc>
              <a:buFont typeface="Arial"/>
              <a:buChar char="•"/>
            </a:pP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白宇廷</a:t>
            </a:r>
            <a:r>
              <a:rPr lang="en-US" sz="3000" b="1" dirty="0">
                <a:solidFill>
                  <a:srgbClr val="000000"/>
                </a:solidFill>
                <a:ea typeface="DM Sans"/>
              </a:rPr>
              <a:t> : </a:t>
            </a: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後端</a:t>
            </a:r>
            <a:endParaRPr lang="en-US" sz="3000" b="1" dirty="0">
              <a:solidFill>
                <a:srgbClr val="000000"/>
              </a:solidFill>
              <a:ea typeface="DM Sans"/>
            </a:endParaRPr>
          </a:p>
          <a:p>
            <a:pPr marL="647700" lvl="1" indent="-323850">
              <a:lnSpc>
                <a:spcPts val="4740"/>
              </a:lnSpc>
              <a:buFont typeface="Arial"/>
              <a:buChar char="•"/>
            </a:pP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黃紹淵</a:t>
            </a:r>
            <a:r>
              <a:rPr lang="en-US" sz="3000" b="1" dirty="0">
                <a:solidFill>
                  <a:srgbClr val="000000"/>
                </a:solidFill>
                <a:ea typeface="DM Sans"/>
              </a:rPr>
              <a:t> : </a:t>
            </a: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前端</a:t>
            </a:r>
            <a:endParaRPr lang="en-US" sz="3000" b="1" dirty="0">
              <a:solidFill>
                <a:srgbClr val="000000"/>
              </a:solidFill>
              <a:ea typeface="DM Sans"/>
            </a:endParaRPr>
          </a:p>
          <a:p>
            <a:pPr marL="647700" lvl="1" indent="-323850">
              <a:lnSpc>
                <a:spcPts val="4740"/>
              </a:lnSpc>
              <a:buFont typeface="Arial"/>
              <a:buChar char="•"/>
            </a:pP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王昱琪</a:t>
            </a:r>
            <a:r>
              <a:rPr lang="en-US" sz="3000" b="1" dirty="0">
                <a:solidFill>
                  <a:srgbClr val="000000"/>
                </a:solidFill>
                <a:ea typeface="DM Sans"/>
              </a:rPr>
              <a:t> : </a:t>
            </a: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前端</a:t>
            </a:r>
            <a:endParaRPr lang="en-US" sz="3000" b="1" dirty="0">
              <a:solidFill>
                <a:srgbClr val="000000"/>
              </a:solidFill>
              <a:ea typeface="DM Sans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9410716" y="1566607"/>
            <a:ext cx="8378108" cy="7153786"/>
            <a:chOff x="0" y="0"/>
            <a:chExt cx="11170811" cy="9538382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11170811" cy="9538382"/>
              <a:chOff x="0" y="0"/>
              <a:chExt cx="3057849" cy="2610995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3057849" cy="2610995"/>
              </a:xfrm>
              <a:custGeom>
                <a:avLst/>
                <a:gdLst/>
                <a:ahLst/>
                <a:cxnLst/>
                <a:rect l="l" t="t" r="r" b="b"/>
                <a:pathLst>
                  <a:path w="3057849" h="2610995">
                    <a:moveTo>
                      <a:pt x="0" y="0"/>
                    </a:moveTo>
                    <a:lnTo>
                      <a:pt x="3057849" y="0"/>
                    </a:lnTo>
                    <a:lnTo>
                      <a:pt x="3057849" y="2610995"/>
                    </a:lnTo>
                    <a:lnTo>
                      <a:pt x="0" y="2610995"/>
                    </a:lnTo>
                    <a:close/>
                  </a:path>
                </a:pathLst>
              </a:custGeom>
              <a:solidFill>
                <a:srgbClr val="A80038"/>
              </a:solidFill>
            </p:spPr>
          </p:sp>
        </p:grpSp>
        <p:grpSp>
          <p:nvGrpSpPr>
            <p:cNvPr id="12" name="Group 12"/>
            <p:cNvGrpSpPr/>
            <p:nvPr/>
          </p:nvGrpSpPr>
          <p:grpSpPr>
            <a:xfrm>
              <a:off x="241177" y="278903"/>
              <a:ext cx="10688456" cy="8980577"/>
              <a:chOff x="0" y="0"/>
              <a:chExt cx="3021849" cy="2538996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3021849" cy="2538996"/>
              </a:xfrm>
              <a:custGeom>
                <a:avLst/>
                <a:gdLst/>
                <a:ahLst/>
                <a:cxnLst/>
                <a:rect l="l" t="t" r="r" b="b"/>
                <a:pathLst>
                  <a:path w="3021849" h="2538996">
                    <a:moveTo>
                      <a:pt x="0" y="0"/>
                    </a:moveTo>
                    <a:lnTo>
                      <a:pt x="3021849" y="0"/>
                    </a:lnTo>
                    <a:lnTo>
                      <a:pt x="3021849" y="2538996"/>
                    </a:lnTo>
                    <a:lnTo>
                      <a:pt x="0" y="253899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id="14" name="TextBox 14"/>
          <p:cNvSpPr txBox="1"/>
          <p:nvPr/>
        </p:nvSpPr>
        <p:spPr>
          <a:xfrm>
            <a:off x="9977368" y="2165291"/>
            <a:ext cx="7244803" cy="1036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4"/>
              </a:lnSpc>
            </a:pPr>
            <a:r>
              <a:rPr lang="en-US" sz="6321" b="1" dirty="0" err="1">
                <a:solidFill>
                  <a:srgbClr val="000000"/>
                </a:solidFill>
                <a:ea typeface="DM Sans Bold"/>
              </a:rPr>
              <a:t>主要目的</a:t>
            </a:r>
            <a:endParaRPr lang="en-US" sz="6321" b="1" dirty="0">
              <a:solidFill>
                <a:srgbClr val="000000"/>
              </a:solidFill>
              <a:ea typeface="DM Sa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977368" y="3349981"/>
            <a:ext cx="6974566" cy="1769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40"/>
              </a:lnSpc>
            </a:pPr>
            <a:r>
              <a:rPr lang="en-US" sz="3000" b="1" dirty="0" err="1">
                <a:solidFill>
                  <a:srgbClr val="000000"/>
                </a:solidFill>
                <a:ea typeface="DM Sans"/>
              </a:rPr>
              <a:t>我們想透過將資料丟入python進行統計並進行分析，主要是分析出台灣常見的事故類型並提出可能的改善或預防方法</a:t>
            </a:r>
            <a:r>
              <a:rPr lang="en-US" sz="3000" b="1" dirty="0">
                <a:solidFill>
                  <a:srgbClr val="000000"/>
                </a:solidFill>
                <a:ea typeface="DM Sans"/>
              </a:rPr>
              <a:t>。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47882"/>
          <a:stretch>
            <a:fillRect/>
          </a:stretch>
        </p:blipFill>
        <p:spPr>
          <a:xfrm>
            <a:off x="666597" y="1890188"/>
            <a:ext cx="5629787" cy="650662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t="51883"/>
          <a:stretch>
            <a:fillRect/>
          </a:stretch>
        </p:blipFill>
        <p:spPr>
          <a:xfrm>
            <a:off x="6296384" y="1978621"/>
            <a:ext cx="5932097" cy="632975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2722258" y="2299924"/>
            <a:ext cx="3446754" cy="307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ea typeface="Noto Sans T Chinese"/>
              </a:rPr>
              <a:t>事故方式</a:t>
            </a:r>
            <a:endParaRPr lang="en-US" sz="3399" dirty="0">
              <a:solidFill>
                <a:srgbClr val="000000"/>
              </a:solidFill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+mj-lt"/>
                <a:ea typeface="Noto Sans T Chinese"/>
              </a:rPr>
              <a:t>發生日期</a:t>
            </a:r>
            <a:endParaRPr lang="en-US" sz="3399" dirty="0">
              <a:solidFill>
                <a:srgbClr val="000000"/>
              </a:solidFill>
              <a:latin typeface="+mj-lt"/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ea typeface="Noto Sans T Chinese"/>
              </a:rPr>
              <a:t>事故類型</a:t>
            </a:r>
            <a:endParaRPr lang="en-US" sz="3399" dirty="0">
              <a:solidFill>
                <a:srgbClr val="000000"/>
              </a:solidFill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ea typeface="Noto Sans T Chinese"/>
              </a:rPr>
              <a:t>事故型態原因</a:t>
            </a:r>
            <a:endParaRPr lang="en-US" sz="3399" dirty="0">
              <a:solidFill>
                <a:srgbClr val="000000"/>
              </a:solidFill>
              <a:ea typeface="Noto Sans T Chinese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Noto Sans T Chinese"/>
              </a:rPr>
              <a:t>...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72574" y="209573"/>
            <a:ext cx="17542853" cy="98678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53</Words>
  <Application>Microsoft Office PowerPoint</Application>
  <PresentationFormat>自訂</PresentationFormat>
  <Paragraphs>21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1" baseType="lpstr">
      <vt:lpstr>DM Sans Bold</vt:lpstr>
      <vt:lpstr>DM Sans</vt:lpstr>
      <vt:lpstr>Arimo Bold</vt:lpstr>
      <vt:lpstr>Noto Sans T Chinese</vt:lpstr>
      <vt:lpstr>Calibri</vt:lpstr>
      <vt:lpstr>Arial</vt:lpstr>
      <vt:lpstr>Office Theme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博雅(科技)Python資料分析實作</dc:title>
  <cp:lastModifiedBy>user</cp:lastModifiedBy>
  <cp:revision>2</cp:revision>
  <dcterms:created xsi:type="dcterms:W3CDTF">2006-08-16T00:00:00Z</dcterms:created>
  <dcterms:modified xsi:type="dcterms:W3CDTF">2023-05-15T07:31:56Z</dcterms:modified>
  <dc:identifier>DAFiT9411d4</dc:identifier>
</cp:coreProperties>
</file>

<file path=docProps/thumbnail.jpeg>
</file>